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56" r:id="rId3"/>
    <p:sldId id="355" r:id="rId4"/>
    <p:sldId id="358" r:id="rId5"/>
    <p:sldId id="297" r:id="rId6"/>
    <p:sldId id="357" r:id="rId7"/>
    <p:sldId id="385" r:id="rId8"/>
    <p:sldId id="386" r:id="rId9"/>
    <p:sldId id="360" r:id="rId10"/>
    <p:sldId id="344" r:id="rId11"/>
    <p:sldId id="345" r:id="rId12"/>
    <p:sldId id="387" r:id="rId13"/>
    <p:sldId id="380" r:id="rId14"/>
    <p:sldId id="377" r:id="rId15"/>
    <p:sldId id="379" r:id="rId16"/>
    <p:sldId id="381" r:id="rId17"/>
    <p:sldId id="392" r:id="rId18"/>
    <p:sldId id="390" r:id="rId19"/>
    <p:sldId id="382" r:id="rId20"/>
    <p:sldId id="383" r:id="rId21"/>
    <p:sldId id="384" r:id="rId22"/>
    <p:sldId id="364" r:id="rId23"/>
    <p:sldId id="391" r:id="rId24"/>
    <p:sldId id="389" r:id="rId25"/>
    <p:sldId id="352" r:id="rId26"/>
    <p:sldId id="393" r:id="rId27"/>
    <p:sldId id="343" r:id="rId28"/>
    <p:sldId id="375" r:id="rId2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21" autoAdjust="0"/>
    <p:restoredTop sz="89148" autoAdjust="0"/>
  </p:normalViewPr>
  <p:slideViewPr>
    <p:cSldViewPr>
      <p:cViewPr varScale="1">
        <p:scale>
          <a:sx n="112" d="100"/>
          <a:sy n="112" d="100"/>
        </p:scale>
        <p:origin x="107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67896F2-8585-48D6-997C-D79A1D26214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每个微液滴约</a:t>
            </a:r>
            <a:r>
              <a:rPr lang="en-US" altLang="zh-CN" dirty="0"/>
              <a:t>3nl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896F2-8585-48D6-997C-D79A1D262144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685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896F2-8585-48D6-997C-D79A1D262144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8114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tsinghua-ppt-template-First副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-1588"/>
            <a:ext cx="9139237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84438" y="2060575"/>
            <a:ext cx="6335712" cy="1368425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32138" y="4292600"/>
            <a:ext cx="5688012" cy="1008063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1782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6CF391-CC18-485D-9DB7-2E813DA707C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8187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9100" y="188913"/>
            <a:ext cx="1979613" cy="61928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27088" y="188913"/>
            <a:ext cx="5789612" cy="6192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E3555C-82DB-48A3-BB90-68FD7708A3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332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7" y="1125538"/>
            <a:ext cx="8497193" cy="5256212"/>
          </a:xfrm>
        </p:spPr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A7A27F-6A22-47B2-88EE-A21B3A70864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7535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A73DEA-E6E1-45D3-A518-59AC54B5358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1676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7088" y="1125538"/>
            <a:ext cx="3884612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4100" y="1125538"/>
            <a:ext cx="3884613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63BE-3543-439C-926F-B59731369AA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3072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92DB8F-A7F6-4332-9363-102AB4EA45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5440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7D6116-590E-4EDD-AD46-E97025CA186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723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02955-B121-48F4-903C-43204DFB83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6013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E4000A-C3CB-45E1-A964-6FFCECDBFF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7568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02F9F-F3B7-4D88-BFA3-3AF56AAF393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155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tsinghua-ppt-template-bg副本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9147175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88913"/>
            <a:ext cx="53276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96975"/>
            <a:ext cx="8713788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924300" y="6538913"/>
            <a:ext cx="1727200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24525" y="6453188"/>
            <a:ext cx="1800225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67625" y="6518275"/>
            <a:ext cx="14763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F855735-8F9C-4E01-A9C2-604640BDAAA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fluidics.cs.ucr.edu/dmfb_static_simulator/source_code_and_license.html" TargetMode="External"/><Relationship Id="rId2" Type="http://schemas.openxmlformats.org/officeDocument/2006/relationships/hyperlink" Target="http://microfluidics.ee.duke.edu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ctrTitle"/>
          </p:nvPr>
        </p:nvSpPr>
        <p:spPr>
          <a:xfrm>
            <a:off x="2339752" y="1628800"/>
            <a:ext cx="6804248" cy="1656184"/>
          </a:xfrm>
        </p:spPr>
        <p:txBody>
          <a:bodyPr/>
          <a:lstStyle/>
          <a:p>
            <a:pPr eaLnBrk="1" hangingPunct="1"/>
            <a:r>
              <a:rPr lang="zh-CN" altLang="en-US" sz="4400" dirty="0"/>
              <a:t>第</a:t>
            </a:r>
            <a:r>
              <a:rPr lang="en-US" altLang="zh-CN" sz="4400" dirty="0"/>
              <a:t>1</a:t>
            </a:r>
            <a:r>
              <a:rPr lang="zh-CN" altLang="en-US" sz="4400" dirty="0"/>
              <a:t>周大作业：</a:t>
            </a:r>
            <a:br>
              <a:rPr lang="en-US" altLang="zh-CN" sz="4400" dirty="0"/>
            </a:br>
            <a:r>
              <a:rPr lang="zh-CN" altLang="en-US" sz="4400" dirty="0"/>
              <a:t>数字微流控生物芯片</a:t>
            </a:r>
            <a:br>
              <a:rPr lang="en-US" altLang="zh-CN" sz="4400" dirty="0"/>
            </a:br>
            <a:r>
              <a:rPr lang="zh-CN" altLang="en-US" sz="4400" dirty="0"/>
              <a:t>模拟界面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748712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基本目标：给定输入的液滴规划数据，模拟数字微流控芯片上液滴的移动、混合、分离过程，设计一个基于</a:t>
            </a:r>
            <a:r>
              <a:rPr lang="en-US" altLang="zh-CN" sz="2400" dirty="0" err="1"/>
              <a:t>Qt</a:t>
            </a:r>
            <a:r>
              <a:rPr lang="zh-CN" altLang="en-US" sz="2400" dirty="0"/>
              <a:t>的</a:t>
            </a:r>
            <a:r>
              <a:rPr lang="en-US" altLang="zh-CN" sz="2400" dirty="0"/>
              <a:t>DFMB</a:t>
            </a:r>
            <a:r>
              <a:rPr lang="zh-CN" altLang="en-US" sz="2400" dirty="0"/>
              <a:t>用户界面系统。</a:t>
            </a:r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10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9BA5A4-6FA6-42B0-9A8E-BD452B444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348880"/>
            <a:ext cx="6444208" cy="307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49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用户界面系统基本功能要求一（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641208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基于</a:t>
            </a:r>
            <a:r>
              <a:rPr lang="en-US" altLang="zh-CN" sz="2400" dirty="0" err="1"/>
              <a:t>QMainWindow</a:t>
            </a:r>
            <a:r>
              <a:rPr lang="zh-CN" altLang="en-US" sz="2400" dirty="0"/>
              <a:t>，带有菜单栏和工具栏；</a:t>
            </a:r>
          </a:p>
          <a:p>
            <a:pPr lvl="1"/>
            <a:r>
              <a:rPr lang="zh-CN" altLang="en-US" sz="2400" dirty="0"/>
              <a:t>通过菜单栏或工具栏按钮，</a:t>
            </a:r>
            <a:r>
              <a:rPr lang="zh-CN" altLang="en-US" sz="2400" dirty="0">
                <a:solidFill>
                  <a:srgbClr val="FF0000"/>
                </a:solidFill>
              </a:rPr>
              <a:t>弹出窗口</a:t>
            </a:r>
            <a:r>
              <a:rPr lang="zh-CN" altLang="en-US" sz="2400" dirty="0"/>
              <a:t>。用户通过该弹出窗口输入</a:t>
            </a:r>
            <a:r>
              <a:rPr lang="en-US" altLang="zh-CN" sz="2400" dirty="0"/>
              <a:t>DMFB</a:t>
            </a:r>
            <a:r>
              <a:rPr lang="zh-CN" altLang="en-US" sz="2400" dirty="0"/>
              <a:t>的行数和列数，以及输入端口（可以有多个）、输出端口（</a:t>
            </a:r>
            <a:r>
              <a:rPr lang="en-US" altLang="zh-CN" sz="2400" dirty="0"/>
              <a:t>1</a:t>
            </a:r>
            <a:r>
              <a:rPr lang="zh-CN" altLang="en-US" sz="2400" dirty="0"/>
              <a:t>个）的位置。点击确认按钮后，在界面绘制芯片的初始结构。</a:t>
            </a:r>
            <a:endParaRPr lang="en-US" altLang="zh-CN" sz="2400" dirty="0"/>
          </a:p>
          <a:p>
            <a:pPr lvl="1"/>
            <a:r>
              <a:rPr lang="zh-CN" altLang="en-US" sz="2400" dirty="0"/>
              <a:t>只能通过输入端口将液滴输入到端口相邻的电极上。</a:t>
            </a:r>
            <a:endParaRPr lang="en-US" altLang="zh-CN" sz="2400" dirty="0"/>
          </a:p>
          <a:p>
            <a:pPr lvl="1"/>
            <a:r>
              <a:rPr lang="zh-CN" altLang="en-US" sz="2400" dirty="0"/>
              <a:t>只能通过输出端口将端口相邻电极上的液滴输出。</a:t>
            </a:r>
            <a:endParaRPr lang="en-US" altLang="zh-CN" sz="2400" dirty="0"/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错误检查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2"/>
            <a:r>
              <a:rPr lang="zh-CN" altLang="en-US" sz="2000" dirty="0"/>
              <a:t>行数和列数不能同时小于等于</a:t>
            </a:r>
            <a:r>
              <a:rPr lang="en-US" altLang="zh-CN" sz="2000" dirty="0"/>
              <a:t>3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2"/>
            <a:r>
              <a:rPr lang="zh-CN" altLang="en-US" sz="2000" dirty="0"/>
              <a:t>输入端口应当在芯片的边界上。</a:t>
            </a:r>
            <a:endParaRPr lang="en-US" altLang="zh-CN" sz="2000" dirty="0"/>
          </a:p>
          <a:p>
            <a:pPr lvl="2"/>
            <a:r>
              <a:rPr lang="zh-CN" altLang="en-US" sz="2000" dirty="0"/>
              <a:t>输出端口应当在芯片的边界上。</a:t>
            </a:r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11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214" y="4221088"/>
            <a:ext cx="3263498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95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用户界面系统基本功能要求二（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实现文件的读入，根据输入文件，以图形化的形式，展示液滴的移动、混合与分离过程：</a:t>
            </a:r>
          </a:p>
          <a:p>
            <a:pPr lvl="1"/>
            <a:r>
              <a:rPr lang="zh-CN" altLang="en-US" sz="2400" dirty="0"/>
              <a:t>输入文件指令：</a:t>
            </a:r>
            <a:endParaRPr lang="en-US" altLang="zh-CN" sz="2400" dirty="0"/>
          </a:p>
          <a:p>
            <a:pPr lvl="2"/>
            <a:r>
              <a:rPr lang="en-US" altLang="zh-CN" sz="2000" dirty="0"/>
              <a:t>Input t,x1,y1; </a:t>
            </a:r>
          </a:p>
          <a:p>
            <a:pPr marL="914400" lvl="2" indent="0">
              <a:buNone/>
            </a:pPr>
            <a:r>
              <a:rPr lang="en-US" altLang="zh-CN" sz="1800" dirty="0"/>
              <a:t>//</a:t>
            </a:r>
            <a:r>
              <a:rPr lang="zh-CN" altLang="en-US" sz="1800" dirty="0"/>
              <a:t>在</a:t>
            </a:r>
            <a:r>
              <a:rPr lang="en-US" altLang="zh-CN" sz="1800" dirty="0"/>
              <a:t>t</a:t>
            </a:r>
            <a:r>
              <a:rPr lang="zh-CN" altLang="en-US" sz="1800" dirty="0"/>
              <a:t>时刻将一个液滴输入到</a:t>
            </a:r>
            <a:r>
              <a:rPr lang="en-US" altLang="zh-CN" sz="1800" dirty="0"/>
              <a:t>x1,y1</a:t>
            </a:r>
            <a:r>
              <a:rPr lang="zh-CN" altLang="en-US" sz="1800" dirty="0"/>
              <a:t>位置，下图一个可能的输入为</a:t>
            </a:r>
            <a:r>
              <a:rPr lang="en-US" altLang="zh-CN" sz="1800" dirty="0"/>
              <a:t>Input 3,1,4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lvl="2"/>
            <a:r>
              <a:rPr lang="zh-CN" altLang="en-US" sz="2000" dirty="0">
                <a:solidFill>
                  <a:srgbClr val="FF0000"/>
                </a:solidFill>
              </a:rPr>
              <a:t>错误检查：需要保证</a:t>
            </a:r>
            <a:r>
              <a:rPr lang="en-US" altLang="zh-CN" sz="2000" dirty="0">
                <a:solidFill>
                  <a:srgbClr val="FF0000"/>
                </a:solidFill>
              </a:rPr>
              <a:t>x1,y1</a:t>
            </a:r>
            <a:r>
              <a:rPr lang="zh-CN" altLang="en-US" sz="2000" dirty="0">
                <a:solidFill>
                  <a:srgbClr val="FF0000"/>
                </a:solidFill>
              </a:rPr>
              <a:t>位置附近有液滴的输入端口，否则报错。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12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3950180"/>
            <a:ext cx="3476946" cy="221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11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用户界面系统基本功能要求二（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实现文件的读入，根据输入文件，以图形化的形式，展示液滴的移动、混合与分离过程：</a:t>
            </a:r>
          </a:p>
          <a:p>
            <a:pPr lvl="1"/>
            <a:r>
              <a:rPr lang="zh-CN" altLang="en-US" sz="2400" dirty="0"/>
              <a:t>输入文件指令：</a:t>
            </a:r>
            <a:endParaRPr lang="en-US" altLang="zh-CN" sz="2400" dirty="0"/>
          </a:p>
          <a:p>
            <a:pPr lvl="2"/>
            <a:r>
              <a:rPr lang="en-US" altLang="zh-CN" sz="2000" dirty="0"/>
              <a:t>Move t,x1,y1,x2,y2; </a:t>
            </a:r>
          </a:p>
          <a:p>
            <a:pPr marL="914400" lvl="2" indent="0">
              <a:buNone/>
            </a:pPr>
            <a:r>
              <a:rPr lang="en-US" altLang="zh-CN" sz="2000" dirty="0"/>
              <a:t>//</a:t>
            </a:r>
            <a:r>
              <a:rPr lang="zh-CN" altLang="en-US" sz="2000" dirty="0"/>
              <a:t>将</a:t>
            </a:r>
            <a:r>
              <a:rPr lang="en-US" altLang="zh-CN" sz="2000" dirty="0"/>
              <a:t>t</a:t>
            </a:r>
            <a:r>
              <a:rPr lang="zh-CN" altLang="en-US" sz="2000" dirty="0"/>
              <a:t>时刻在</a:t>
            </a:r>
            <a:r>
              <a:rPr lang="en-US" altLang="zh-CN" sz="2000" dirty="0"/>
              <a:t>x1,y1</a:t>
            </a:r>
            <a:r>
              <a:rPr lang="zh-CN" altLang="en-US" sz="2000" dirty="0"/>
              <a:t>位置的液滴移动到</a:t>
            </a:r>
            <a:r>
              <a:rPr lang="en-US" altLang="zh-CN" sz="2000" dirty="0"/>
              <a:t>x2,y2</a:t>
            </a:r>
            <a:r>
              <a:rPr lang="zh-CN" altLang="en-US" sz="2000" dirty="0"/>
              <a:t>，每个单位时间液滴只能横向或纵向移动一格。保证</a:t>
            </a:r>
            <a:r>
              <a:rPr lang="en-US" altLang="zh-CN" sz="2000" dirty="0"/>
              <a:t>x1,y1</a:t>
            </a:r>
            <a:r>
              <a:rPr lang="zh-CN" altLang="en-US" sz="2000" dirty="0"/>
              <a:t>与</a:t>
            </a:r>
            <a:r>
              <a:rPr lang="en-US" altLang="zh-CN" sz="2000" dirty="0"/>
              <a:t>x2,y2</a:t>
            </a:r>
            <a:r>
              <a:rPr lang="zh-CN" altLang="en-US" sz="2000" dirty="0"/>
              <a:t>是相邻的。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13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0" b="16697"/>
          <a:stretch/>
        </p:blipFill>
        <p:spPr>
          <a:xfrm>
            <a:off x="3383744" y="3753645"/>
            <a:ext cx="2376264" cy="219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05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用户界面系统基本功能要求二（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实现文件的读入，根据输入文件，以图形化的形式，展示液滴的移动、混合与分离过程：</a:t>
            </a:r>
          </a:p>
          <a:p>
            <a:pPr lvl="1"/>
            <a:r>
              <a:rPr lang="zh-CN" altLang="en-US" sz="2400" dirty="0"/>
              <a:t>输入文件指令：</a:t>
            </a:r>
            <a:endParaRPr lang="en-US" altLang="zh-CN" sz="2400" dirty="0"/>
          </a:p>
          <a:p>
            <a:pPr lvl="2"/>
            <a:r>
              <a:rPr lang="en-US" altLang="zh-CN" sz="2000" dirty="0"/>
              <a:t>Split t,x1,y1,x2,y2,x3,y3; </a:t>
            </a:r>
          </a:p>
          <a:p>
            <a:pPr marL="914400" lvl="2" indent="0">
              <a:buNone/>
            </a:pPr>
            <a:r>
              <a:rPr lang="en-US" altLang="zh-CN" sz="2000" dirty="0"/>
              <a:t>//</a:t>
            </a:r>
            <a:r>
              <a:rPr lang="zh-CN" altLang="en-US" sz="2000" dirty="0"/>
              <a:t>将</a:t>
            </a:r>
            <a:r>
              <a:rPr lang="en-US" altLang="zh-CN" sz="2000" dirty="0"/>
              <a:t>t</a:t>
            </a:r>
            <a:r>
              <a:rPr lang="zh-CN" altLang="en-US" sz="2000" dirty="0"/>
              <a:t>时刻在</a:t>
            </a:r>
            <a:r>
              <a:rPr lang="en-US" altLang="zh-CN" sz="2000" dirty="0"/>
              <a:t>x1,y1</a:t>
            </a:r>
            <a:r>
              <a:rPr lang="zh-CN" altLang="en-US" sz="2000" dirty="0"/>
              <a:t>位置的液滴分成</a:t>
            </a:r>
            <a:r>
              <a:rPr lang="en-US" altLang="zh-CN" sz="2000" dirty="0"/>
              <a:t>x2,y2</a:t>
            </a:r>
            <a:r>
              <a:rPr lang="zh-CN" altLang="en-US" sz="2000" dirty="0"/>
              <a:t>、</a:t>
            </a:r>
            <a:r>
              <a:rPr lang="en-US" altLang="zh-CN" sz="2000" dirty="0"/>
              <a:t>x3,y3</a:t>
            </a:r>
            <a:r>
              <a:rPr lang="zh-CN" altLang="en-US" sz="2000" dirty="0"/>
              <a:t>两个液滴，分离方式如下图，输入保证</a:t>
            </a:r>
            <a:r>
              <a:rPr lang="en-US" altLang="zh-CN" sz="2000" dirty="0"/>
              <a:t>x2,y2</a:t>
            </a:r>
            <a:r>
              <a:rPr lang="zh-CN" altLang="en-US" sz="2000" dirty="0"/>
              <a:t>、</a:t>
            </a:r>
            <a:r>
              <a:rPr lang="en-US" altLang="zh-CN" sz="2000" dirty="0"/>
              <a:t>x1,y1</a:t>
            </a:r>
            <a:r>
              <a:rPr lang="zh-CN" altLang="en-US" sz="2000" dirty="0"/>
              <a:t>、</a:t>
            </a:r>
            <a:r>
              <a:rPr lang="en-US" altLang="zh-CN" sz="2000" dirty="0"/>
              <a:t>x3,y3</a:t>
            </a:r>
            <a:r>
              <a:rPr lang="zh-CN" altLang="en-US" sz="2000" dirty="0"/>
              <a:t>是三个相邻液滴（水平相邻或垂直相邻）。</a:t>
            </a:r>
            <a:endParaRPr lang="en-US" altLang="zh-CN" sz="2000" dirty="0"/>
          </a:p>
          <a:p>
            <a:pPr lvl="2"/>
            <a:r>
              <a:rPr lang="zh-CN" altLang="en-US" sz="2000" dirty="0"/>
              <a:t>一次</a:t>
            </a:r>
            <a:r>
              <a:rPr lang="en-US" altLang="zh-CN" sz="2000" dirty="0"/>
              <a:t>Split</a:t>
            </a:r>
            <a:r>
              <a:rPr lang="zh-CN" altLang="en-US" sz="2000" dirty="0"/>
              <a:t>操作消耗两个单位时间。</a:t>
            </a:r>
            <a:endParaRPr lang="en-US" altLang="zh-CN" sz="2000" dirty="0"/>
          </a:p>
          <a:p>
            <a:pPr lvl="2"/>
            <a:endParaRPr lang="en-US" altLang="zh-CN" sz="2000" dirty="0"/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14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3751272"/>
            <a:ext cx="2592288" cy="23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92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用户界面系统基本功能要求二（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实现文件的读入，根据输入文件，以图形化的形式，展示液滴的移动、混合与分离过程：</a:t>
            </a:r>
          </a:p>
          <a:p>
            <a:pPr lvl="1"/>
            <a:r>
              <a:rPr lang="zh-CN" altLang="en-US" sz="2400" dirty="0"/>
              <a:t>输入文件指令：</a:t>
            </a:r>
            <a:endParaRPr lang="en-US" altLang="zh-CN" sz="2400" dirty="0"/>
          </a:p>
          <a:p>
            <a:pPr lvl="2"/>
            <a:r>
              <a:rPr lang="en-US" altLang="zh-CN" sz="2000" dirty="0"/>
              <a:t>Mix t,x1,y1,x2,y2,...,</a:t>
            </a:r>
            <a:r>
              <a:rPr lang="en-US" altLang="zh-CN" sz="2000" dirty="0" err="1"/>
              <a:t>xn,yn</a:t>
            </a:r>
            <a:r>
              <a:rPr lang="en-US" altLang="zh-CN" sz="2000" dirty="0"/>
              <a:t>;    </a:t>
            </a:r>
          </a:p>
          <a:p>
            <a:pPr marL="914400" lvl="2" indent="0">
              <a:buNone/>
            </a:pPr>
            <a:r>
              <a:rPr lang="en-US" altLang="zh-CN" sz="2000" dirty="0"/>
              <a:t>//</a:t>
            </a:r>
            <a:r>
              <a:rPr lang="zh-CN" altLang="en-US" sz="2000" dirty="0"/>
              <a:t>将</a:t>
            </a:r>
            <a:r>
              <a:rPr lang="en-US" altLang="zh-CN" sz="2000" dirty="0"/>
              <a:t>t</a:t>
            </a:r>
            <a:r>
              <a:rPr lang="zh-CN" altLang="en-US" sz="2000" dirty="0"/>
              <a:t>时刻在</a:t>
            </a:r>
            <a:r>
              <a:rPr lang="en-US" altLang="zh-CN" sz="2000" dirty="0"/>
              <a:t>x1,y1</a:t>
            </a:r>
            <a:r>
              <a:rPr lang="zh-CN" altLang="en-US" sz="2000" dirty="0"/>
              <a:t>位置的液滴，沿着</a:t>
            </a:r>
            <a:r>
              <a:rPr lang="en-US" altLang="zh-CN" sz="2000" dirty="0"/>
              <a:t>x1,y1,x2,y2,...,</a:t>
            </a:r>
            <a:r>
              <a:rPr lang="en-US" altLang="zh-CN" sz="2000" dirty="0" err="1"/>
              <a:t>xn,yn</a:t>
            </a:r>
            <a:r>
              <a:rPr lang="zh-CN" altLang="en-US" sz="2000" dirty="0"/>
              <a:t>的路线进行混合操作，到达</a:t>
            </a:r>
            <a:r>
              <a:rPr lang="en-US" altLang="zh-CN" sz="2000" dirty="0" err="1"/>
              <a:t>xn,yn</a:t>
            </a:r>
            <a:r>
              <a:rPr lang="zh-CN" altLang="en-US" sz="2000" dirty="0"/>
              <a:t>时混合完成，耗时为</a:t>
            </a:r>
            <a:r>
              <a:rPr lang="en-US" altLang="zh-CN" sz="2000" dirty="0"/>
              <a:t>n-1</a:t>
            </a:r>
            <a:r>
              <a:rPr lang="zh-CN" altLang="en-US" sz="2000" dirty="0"/>
              <a:t>个单位时间，保证每次移动只移动一格。下图对应的一个可能的输入为</a:t>
            </a:r>
            <a:r>
              <a:rPr lang="en-US" altLang="zh-CN" sz="2000" dirty="0"/>
              <a:t>Mix 6,3,1,3,2,2,2,1,2,1,1,2,1,3,1;</a:t>
            </a:r>
            <a:endParaRPr lang="en-US" altLang="zh-CN" sz="1600" dirty="0"/>
          </a:p>
          <a:p>
            <a:pPr marL="914400" lvl="2" indent="0">
              <a:buNone/>
            </a:pPr>
            <a:endParaRPr lang="en-US" altLang="zh-CN" sz="2000" dirty="0"/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15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861048"/>
            <a:ext cx="2592288" cy="240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4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用户界面系统基本功能要求二（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实现文件的读入，根据输入文件，以图形化的形式，展示液滴的移动、混合与分离过程：</a:t>
            </a:r>
          </a:p>
          <a:p>
            <a:pPr lvl="1"/>
            <a:r>
              <a:rPr lang="zh-CN" altLang="en-US" sz="2400" dirty="0"/>
              <a:t>输入文件指令：</a:t>
            </a:r>
            <a:endParaRPr lang="en-US" altLang="zh-CN" sz="2400" dirty="0"/>
          </a:p>
          <a:p>
            <a:pPr lvl="2"/>
            <a:r>
              <a:rPr lang="en-US" altLang="zh-CN" sz="2000" dirty="0"/>
              <a:t>Merge t,x1,y1,x2,y2; </a:t>
            </a:r>
          </a:p>
          <a:p>
            <a:pPr marL="914400" lvl="2" indent="0">
              <a:buNone/>
            </a:pPr>
            <a:r>
              <a:rPr lang="en-US" altLang="zh-CN" sz="2000" dirty="0"/>
              <a:t>//</a:t>
            </a:r>
            <a:r>
              <a:rPr lang="zh-CN" altLang="en-US" sz="2000" dirty="0"/>
              <a:t>将</a:t>
            </a:r>
            <a:r>
              <a:rPr lang="en-US" altLang="zh-CN" sz="2000" dirty="0"/>
              <a:t>t</a:t>
            </a:r>
            <a:r>
              <a:rPr lang="zh-CN" altLang="en-US" sz="2000" dirty="0"/>
              <a:t>时刻在</a:t>
            </a:r>
            <a:r>
              <a:rPr lang="en-US" altLang="zh-CN" sz="2000" dirty="0"/>
              <a:t>x1,y1</a:t>
            </a:r>
            <a:r>
              <a:rPr lang="zh-CN" altLang="en-US" sz="2000" dirty="0"/>
              <a:t>位置和</a:t>
            </a:r>
            <a:r>
              <a:rPr lang="en-US" altLang="zh-CN" sz="2000" dirty="0"/>
              <a:t>x2,y2</a:t>
            </a:r>
            <a:r>
              <a:rPr lang="zh-CN" altLang="en-US" sz="2000" dirty="0"/>
              <a:t>位置的两个液滴液滴合并到两个坐标的中间位置。</a:t>
            </a:r>
            <a:endParaRPr lang="en-US" altLang="zh-CN" sz="2000" dirty="0"/>
          </a:p>
          <a:p>
            <a:pPr lvl="2"/>
            <a:r>
              <a:rPr lang="zh-CN" altLang="en-US" sz="2000" dirty="0"/>
              <a:t>一次</a:t>
            </a:r>
            <a:r>
              <a:rPr lang="en-US" altLang="zh-CN" sz="2000" dirty="0"/>
              <a:t>Merge</a:t>
            </a:r>
            <a:r>
              <a:rPr lang="zh-CN" altLang="en-US" sz="2000" dirty="0"/>
              <a:t>消耗</a:t>
            </a:r>
            <a:r>
              <a:rPr lang="en-US" altLang="zh-CN" sz="2000" dirty="0"/>
              <a:t>2</a:t>
            </a:r>
            <a:r>
              <a:rPr lang="zh-CN" altLang="en-US" sz="2000" dirty="0"/>
              <a:t>个单位时间。</a:t>
            </a:r>
            <a:endParaRPr lang="en-US" altLang="zh-CN" sz="1600" dirty="0"/>
          </a:p>
          <a:p>
            <a:pPr marL="914400" lvl="2" indent="0">
              <a:buNone/>
            </a:pPr>
            <a:endParaRPr lang="en-US" altLang="zh-CN" sz="2000" dirty="0"/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16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3573016"/>
            <a:ext cx="2519561" cy="250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20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用户界面系统基本功能要求二（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641208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实现文件的读入，根据输入文件，以图形化的形式，展示液滴的移动、混合与分离过程：</a:t>
            </a:r>
          </a:p>
          <a:p>
            <a:pPr lvl="1"/>
            <a:r>
              <a:rPr lang="zh-CN" altLang="en-US" sz="2400" dirty="0"/>
              <a:t>输入文件指令：</a:t>
            </a:r>
            <a:endParaRPr lang="en-US" altLang="zh-CN" sz="2400" dirty="0"/>
          </a:p>
          <a:p>
            <a:pPr lvl="2"/>
            <a:r>
              <a:rPr lang="en-US" altLang="zh-CN" sz="2000" dirty="0"/>
              <a:t>Output t,x1,y1;      </a:t>
            </a:r>
          </a:p>
          <a:p>
            <a:pPr marL="914400" lvl="2" indent="0">
              <a:buNone/>
            </a:pPr>
            <a:r>
              <a:rPr lang="en-US" altLang="zh-CN" sz="2000" dirty="0"/>
              <a:t>//</a:t>
            </a:r>
            <a:r>
              <a:rPr lang="zh-CN" altLang="en-US" sz="2000" dirty="0"/>
              <a:t>在</a:t>
            </a:r>
            <a:r>
              <a:rPr lang="en-US" altLang="zh-CN" sz="2000" dirty="0"/>
              <a:t>t</a:t>
            </a:r>
            <a:r>
              <a:rPr lang="zh-CN" altLang="en-US" sz="2000" dirty="0"/>
              <a:t>时刻将一个液滴从</a:t>
            </a:r>
            <a:r>
              <a:rPr lang="en-US" altLang="zh-CN" sz="2000" dirty="0"/>
              <a:t>x1,y1</a:t>
            </a:r>
            <a:r>
              <a:rPr lang="zh-CN" altLang="en-US" sz="2000" dirty="0"/>
              <a:t>位置移出芯片，下图一个可能的输入为</a:t>
            </a:r>
            <a:r>
              <a:rPr lang="en-US" altLang="zh-CN" sz="2000" dirty="0"/>
              <a:t>Output 3,4,5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2"/>
            <a:r>
              <a:rPr lang="zh-CN" altLang="en-US" sz="2000" dirty="0">
                <a:solidFill>
                  <a:srgbClr val="FF0000"/>
                </a:solidFill>
              </a:rPr>
              <a:t>错误检查：需要保证</a:t>
            </a:r>
            <a:r>
              <a:rPr lang="en-US" altLang="zh-CN" sz="2000" dirty="0">
                <a:solidFill>
                  <a:srgbClr val="FF0000"/>
                </a:solidFill>
              </a:rPr>
              <a:t>x1,y1</a:t>
            </a:r>
            <a:r>
              <a:rPr lang="zh-CN" altLang="en-US" sz="2000" dirty="0">
                <a:solidFill>
                  <a:srgbClr val="FF0000"/>
                </a:solidFill>
              </a:rPr>
              <a:t>位置附近有液滴的输出口，否则报错。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17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86" y="4045607"/>
            <a:ext cx="3484612" cy="231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用户界面系统基本功能要求三（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实现移动过程的单步播放与连续播放：</a:t>
            </a:r>
          </a:p>
          <a:p>
            <a:pPr lvl="1"/>
            <a:r>
              <a:rPr lang="zh-CN" altLang="en-US" sz="2400" dirty="0"/>
              <a:t>添加“下一步”与“上一步”按钮，可以按照时间，单步展示每个时刻芯片上的液滴状态。</a:t>
            </a:r>
            <a:endParaRPr lang="en-US" altLang="zh-CN" sz="2400" dirty="0"/>
          </a:p>
          <a:p>
            <a:pPr lvl="1"/>
            <a:r>
              <a:rPr lang="zh-CN" altLang="en-US" sz="2400" dirty="0"/>
              <a:t>添加“全部播放”按钮，从当前时刻开始连续播放芯片上的液滴状态，直到结束。</a:t>
            </a:r>
            <a:endParaRPr lang="en-US" altLang="zh-CN" sz="2400" dirty="0"/>
          </a:p>
          <a:p>
            <a:pPr lvl="1"/>
            <a:r>
              <a:rPr lang="zh-CN" altLang="en-US" sz="2400" dirty="0"/>
              <a:t>添加“复位”按钮，返回时刻为</a:t>
            </a:r>
            <a:r>
              <a:rPr lang="en-US" altLang="zh-CN" sz="2400" dirty="0"/>
              <a:t>0</a:t>
            </a:r>
            <a:r>
              <a:rPr lang="zh-CN" altLang="en-US" sz="2400" dirty="0"/>
              <a:t>时的液滴状态。</a:t>
            </a:r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0710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用户界面系统基本功能要求四（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实现液滴移动时的音效功能：</a:t>
            </a:r>
          </a:p>
          <a:p>
            <a:pPr lvl="1"/>
            <a:r>
              <a:rPr lang="zh-CN" altLang="en-US" sz="2400" dirty="0"/>
              <a:t>移动</a:t>
            </a:r>
            <a:r>
              <a:rPr lang="en-US" altLang="zh-CN" sz="2400" dirty="0"/>
              <a:t>(Move)</a:t>
            </a:r>
            <a:r>
              <a:rPr lang="zh-CN" altLang="en-US" sz="2400" dirty="0"/>
              <a:t>与混合</a:t>
            </a:r>
            <a:r>
              <a:rPr lang="en-US" altLang="zh-CN" sz="2400" dirty="0"/>
              <a:t>(Mix)</a:t>
            </a:r>
            <a:r>
              <a:rPr lang="zh-CN" altLang="en-US" sz="2400" dirty="0"/>
              <a:t>应当具有相同音效。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r>
              <a:rPr lang="zh-CN" altLang="en-US" sz="2400" dirty="0"/>
              <a:t>分离</a:t>
            </a:r>
            <a:r>
              <a:rPr lang="en-US" altLang="zh-CN" sz="2400" dirty="0"/>
              <a:t>(Split)</a:t>
            </a:r>
            <a:r>
              <a:rPr lang="zh-CN" altLang="en-US" sz="2400" dirty="0"/>
              <a:t>时，液滴拉伸与最终分离应有不同音效。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r>
              <a:rPr lang="zh-CN" altLang="en-US" sz="2400" dirty="0"/>
              <a:t>合并</a:t>
            </a:r>
            <a:r>
              <a:rPr lang="en-US" altLang="zh-CN" sz="2400" dirty="0"/>
              <a:t>(Merge)</a:t>
            </a:r>
            <a:r>
              <a:rPr lang="zh-CN" altLang="en-US" sz="2400" dirty="0"/>
              <a:t>时，合并成功时应当具有音效。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0240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3401870" y="3032919"/>
            <a:ext cx="2340260" cy="792162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dirty="0"/>
              <a:t>问题背景</a:t>
            </a:r>
            <a:endParaRPr lang="en-US" altLang="zh-CN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6982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用户界面系统基本功能要求五（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实现液滴移动时的约束检查：</a:t>
            </a:r>
          </a:p>
          <a:p>
            <a:pPr lvl="1"/>
            <a:r>
              <a:rPr lang="zh-CN" altLang="en-US" sz="2400" dirty="0"/>
              <a:t>液滴移动时应当遵守第</a:t>
            </a:r>
            <a:r>
              <a:rPr lang="en-US" altLang="zh-CN" sz="2400" dirty="0"/>
              <a:t>6-8</a:t>
            </a:r>
            <a:r>
              <a:rPr lang="zh-CN" altLang="en-US" sz="2400" dirty="0"/>
              <a:t>页中讲述的</a:t>
            </a:r>
            <a:r>
              <a:rPr lang="en-US" altLang="zh-CN" sz="2400" dirty="0"/>
              <a:t>DMFB</a:t>
            </a:r>
            <a:r>
              <a:rPr lang="zh-CN" altLang="en-US" sz="2400" dirty="0"/>
              <a:t>移动约束，若在移动过程中出现不满足约束的情况，则弹出窗口报错，并停止移动。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6832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用户界面系统基本功能要求六（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实现液滴移动时的污染情况绘制：</a:t>
            </a:r>
          </a:p>
          <a:p>
            <a:pPr lvl="1"/>
            <a:r>
              <a:rPr lang="zh-CN" altLang="en-US" sz="2400" dirty="0"/>
              <a:t>液滴经过电极后，在电极上标注污染情况</a:t>
            </a:r>
            <a:r>
              <a:rPr lang="en-US" altLang="zh-CN" sz="2400" dirty="0"/>
              <a:t>(</a:t>
            </a:r>
            <a:r>
              <a:rPr lang="zh-CN" altLang="en-US" sz="2400" dirty="0"/>
              <a:t>标注方式自己确定</a:t>
            </a:r>
            <a:r>
              <a:rPr lang="en-US" altLang="zh-CN" sz="2400" dirty="0"/>
              <a:t>)</a:t>
            </a:r>
            <a:r>
              <a:rPr lang="zh-CN" altLang="en-US" sz="2400" dirty="0"/>
              <a:t>，一种液滴重复经过一个电极只记录一次污染，混合后的液滴认为是新的液滴，分裂出的液滴也认为是新的液滴。</a:t>
            </a:r>
            <a:endParaRPr lang="en-US" altLang="zh-CN" sz="2400" dirty="0"/>
          </a:p>
          <a:p>
            <a:pPr lvl="1"/>
            <a:r>
              <a:rPr lang="zh-CN" altLang="en-US" sz="2400" dirty="0"/>
              <a:t>液滴移动结束后，在每个电极上显示污染次数。</a:t>
            </a:r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21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128" y="3753644"/>
            <a:ext cx="2531054" cy="253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18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用户界面系统基本功能要求七（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569200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引入清洗液滴，实现液滴移动时的路径规划，防止出现液滴污染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lvl="1"/>
            <a:r>
              <a:rPr lang="zh-CN" altLang="en-US" sz="2000" dirty="0">
                <a:solidFill>
                  <a:srgbClr val="000000"/>
                </a:solidFill>
              </a:rPr>
              <a:t>两个不同液滴先后经过同一个位置时，后者将被污染。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/>
            <a:r>
              <a:rPr lang="zh-CN" altLang="en-US" sz="2000" dirty="0">
                <a:solidFill>
                  <a:srgbClr val="000000"/>
                </a:solidFill>
              </a:rPr>
              <a:t>默认清洗液滴入口</a:t>
            </a:r>
            <a:r>
              <a:rPr lang="en-US" altLang="zh-CN" sz="2000" dirty="0">
                <a:solidFill>
                  <a:srgbClr val="000000"/>
                </a:solidFill>
              </a:rPr>
              <a:t>(wash input)</a:t>
            </a:r>
            <a:r>
              <a:rPr lang="zh-CN" altLang="en-US" sz="2000" dirty="0">
                <a:solidFill>
                  <a:srgbClr val="000000"/>
                </a:solidFill>
              </a:rPr>
              <a:t>在芯片左下，废液回收端口</a:t>
            </a:r>
            <a:r>
              <a:rPr lang="en-US" altLang="zh-CN" sz="2000" dirty="0">
                <a:solidFill>
                  <a:srgbClr val="000000"/>
                </a:solidFill>
              </a:rPr>
              <a:t>(waste)</a:t>
            </a:r>
            <a:r>
              <a:rPr lang="zh-CN" altLang="en-US" sz="2000" dirty="0">
                <a:solidFill>
                  <a:srgbClr val="000000"/>
                </a:solidFill>
              </a:rPr>
              <a:t>在右上。也可以自行定制，但入口应不同于其他液滴入口。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/>
            <a:r>
              <a:rPr lang="zh-CN" altLang="en-US" sz="2000" dirty="0">
                <a:solidFill>
                  <a:srgbClr val="000000"/>
                </a:solidFill>
              </a:rPr>
              <a:t>清洗液滴从</a:t>
            </a:r>
            <a:r>
              <a:rPr lang="en-US" altLang="zh-CN" sz="2000" dirty="0">
                <a:solidFill>
                  <a:srgbClr val="000000"/>
                </a:solidFill>
              </a:rPr>
              <a:t>wash input</a:t>
            </a:r>
            <a:r>
              <a:rPr lang="zh-CN" altLang="en-US" sz="2000" dirty="0">
                <a:solidFill>
                  <a:srgbClr val="000000"/>
                </a:solidFill>
              </a:rPr>
              <a:t>进入芯片，可以去除路过电极上的污染，最终从</a:t>
            </a:r>
            <a:r>
              <a:rPr lang="en-US" altLang="zh-CN" sz="2000" dirty="0">
                <a:solidFill>
                  <a:srgbClr val="000000"/>
                </a:solidFill>
              </a:rPr>
              <a:t>waste</a:t>
            </a:r>
            <a:r>
              <a:rPr lang="zh-CN" altLang="en-US" sz="2000" dirty="0">
                <a:solidFill>
                  <a:srgbClr val="000000"/>
                </a:solidFill>
              </a:rPr>
              <a:t>移出芯片。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22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3861048"/>
            <a:ext cx="7636051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1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用户界面系统基本功能要求七（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569200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引入清洗液滴，实现液滴移动时的路径规划，防止出现液滴污染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solidFill>
                  <a:srgbClr val="000000"/>
                </a:solidFill>
              </a:rPr>
              <a:t>添加“清洗”按钮，选择是否加入清洗功能，按钮选中为清洗，未选中为不清洗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</a:rPr>
              <a:t>提出并实现清洗液滴规划算法，自动计算清洗液滴的移动路径，使得液滴移动过程中不会出现污染。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</a:rPr>
              <a:t>允许用户通过鼠标点击，设置清洗液滴规划的障碍，比如用户右键点击某个电极，则该电极变色，表示清洗液滴无法经过该电极。再次右键点击，则取消该电极的障碍，恢复原来的颜色。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</a:rPr>
              <a:t>允许清洗液滴移动时，其他液滴停止移动。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4451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加分项（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加入清洗液滴的清洗容量限制，每个清洗液滴只能清洗</a:t>
            </a:r>
            <a:r>
              <a:rPr lang="en-US" altLang="zh-CN" sz="2400" dirty="0"/>
              <a:t>3</a:t>
            </a:r>
            <a:r>
              <a:rPr lang="zh-CN" altLang="en-US" sz="2400" dirty="0"/>
              <a:t>个污染点，之后需要把清洗液滴移动到</a:t>
            </a:r>
            <a:r>
              <a:rPr lang="en-US" altLang="zh-CN" sz="2400" dirty="0"/>
              <a:t>waste</a:t>
            </a:r>
            <a:r>
              <a:rPr lang="zh-CN" altLang="en-US" sz="2400" dirty="0"/>
              <a:t>端口排出</a:t>
            </a:r>
            <a:endParaRPr lang="en-US" altLang="zh-CN" sz="2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在满足</a:t>
            </a:r>
            <a:r>
              <a:rPr lang="en-US" altLang="zh-CN" sz="2400" dirty="0"/>
              <a:t>DMFB</a:t>
            </a:r>
            <a:r>
              <a:rPr lang="zh-CN" altLang="en-US" sz="2400" dirty="0"/>
              <a:t>液滴移动约束和清洗液滴容量限制的前提下，最小化试验执行时间；在相同执行时间的情况下，优先选取消耗清洗液滴的数量较小的解决方案。</a:t>
            </a:r>
            <a:endParaRPr lang="en-US" altLang="zh-CN" sz="2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允许重新规划所有液滴的路径和每个时刻所处的位置，并允许液滴在某个位置停止一段时间。</a:t>
            </a:r>
            <a:endParaRPr lang="en-US" altLang="zh-CN" sz="24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9287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大作业功能要求与评分</a:t>
            </a:r>
            <a:endParaRPr lang="en-US" altLang="zh-CN" dirty="0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>
          <a:xfrm>
            <a:off x="323850" y="1125538"/>
            <a:ext cx="8569325" cy="5256212"/>
          </a:xfrm>
        </p:spPr>
        <p:txBody>
          <a:bodyPr/>
          <a:lstStyle/>
          <a:p>
            <a:pPr eaLnBrk="1" hangingPunct="1"/>
            <a:r>
              <a:rPr lang="zh-CN" altLang="en-US" dirty="0"/>
              <a:t>基本要求（</a:t>
            </a:r>
            <a:r>
              <a:rPr lang="en-US" altLang="zh-CN" dirty="0"/>
              <a:t>15</a:t>
            </a:r>
            <a:r>
              <a:rPr lang="zh-CN" altLang="en-US" dirty="0"/>
              <a:t>分）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en-US" dirty="0"/>
              <a:t>实现基于</a:t>
            </a:r>
            <a:r>
              <a:rPr lang="en-US" altLang="zh-CN" dirty="0"/>
              <a:t>Qt</a:t>
            </a:r>
            <a:r>
              <a:rPr lang="zh-CN" altLang="en-US" dirty="0"/>
              <a:t>的</a:t>
            </a:r>
            <a:r>
              <a:rPr lang="en-US" altLang="zh-CN" dirty="0"/>
              <a:t>DMFB</a:t>
            </a:r>
            <a:r>
              <a:rPr lang="zh-CN" altLang="en-US" dirty="0"/>
              <a:t>模拟展示系统，实现用户界面系统的七项基本功能要求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完成图形界面要求的基本功能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详细设计文档（</a:t>
            </a:r>
            <a:r>
              <a:rPr lang="en-US" altLang="zh-CN" dirty="0"/>
              <a:t>doc</a:t>
            </a:r>
            <a:r>
              <a:rPr lang="zh-CN" altLang="en-US" dirty="0"/>
              <a:t>）</a:t>
            </a:r>
            <a:endParaRPr lang="en-US" altLang="zh-CN" dirty="0"/>
          </a:p>
          <a:p>
            <a:pPr eaLnBrk="1" hangingPunct="1"/>
            <a:r>
              <a:rPr lang="zh-CN" altLang="en-US" dirty="0"/>
              <a:t>加分（最高加</a:t>
            </a:r>
            <a:r>
              <a:rPr lang="en-US" altLang="zh-CN" dirty="0"/>
              <a:t>3</a:t>
            </a:r>
            <a:r>
              <a:rPr lang="zh-CN" altLang="en-US" dirty="0"/>
              <a:t>分）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实现加分项中指定的功能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其他有特色的扩展功能</a:t>
            </a:r>
            <a:endParaRPr lang="en-US" altLang="zh-CN" dirty="0"/>
          </a:p>
          <a:p>
            <a:pPr eaLnBrk="1" hangingPunct="1">
              <a:defRPr/>
            </a:pPr>
            <a:endParaRPr lang="en-US" altLang="zh-CN" sz="2400" dirty="0"/>
          </a:p>
        </p:txBody>
      </p:sp>
      <p:sp>
        <p:nvSpPr>
          <p:cNvPr id="1536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5F5AB4-414D-43E8-8549-4F0B7EC0E0C8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1066936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4E654-14AF-4E8E-9B44-189578EF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944FFA-6ED2-4E8F-B276-8598DE94B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液滴操作视频</a:t>
            </a:r>
            <a:endParaRPr lang="en-US" altLang="zh-CN" sz="2800" dirty="0"/>
          </a:p>
          <a:p>
            <a:pPr lvl="1"/>
            <a:r>
              <a:rPr lang="en-US" altLang="zh-CN" sz="2400" dirty="0">
                <a:hlinkClick r:id="rId2"/>
              </a:rPr>
              <a:t>http://microfluidics.ee.duke.edu/</a:t>
            </a:r>
            <a:endParaRPr lang="en-US" altLang="zh-CN" sz="2400" dirty="0"/>
          </a:p>
          <a:p>
            <a:pPr lvl="1"/>
            <a:r>
              <a:rPr lang="zh-CN" altLang="en-US" sz="2400" dirty="0"/>
              <a:t>在</a:t>
            </a:r>
            <a:r>
              <a:rPr lang="en-US" altLang="zh-CN" sz="2400" dirty="0" err="1"/>
              <a:t>youtube</a:t>
            </a:r>
            <a:r>
              <a:rPr lang="zh-CN" altLang="en-US" sz="2400" dirty="0"/>
              <a:t>上搜索</a:t>
            </a:r>
            <a:r>
              <a:rPr lang="en-US" altLang="zh-CN" sz="2400" dirty="0"/>
              <a:t>digital microfluidics</a:t>
            </a:r>
          </a:p>
          <a:p>
            <a:r>
              <a:rPr lang="zh-CN" altLang="en-US" sz="2800" dirty="0"/>
              <a:t>生化实验实际测试用例</a:t>
            </a:r>
            <a:endParaRPr lang="en-US" altLang="zh-CN" sz="2800" dirty="0"/>
          </a:p>
          <a:p>
            <a:pPr lvl="1"/>
            <a:r>
              <a:rPr lang="en-US" altLang="zh-CN" sz="2400" dirty="0"/>
              <a:t>http://microfluidics.cs.ucr.edu/dmfb_static_simulator/benchmarks.html</a:t>
            </a:r>
          </a:p>
          <a:p>
            <a:r>
              <a:rPr lang="zh-CN" altLang="en-US" sz="2800" dirty="0"/>
              <a:t>自动设计开源代码（较复杂）</a:t>
            </a:r>
            <a:endParaRPr lang="en-US" altLang="zh-CN" sz="2800" dirty="0"/>
          </a:p>
          <a:p>
            <a:pPr lvl="1"/>
            <a:r>
              <a:rPr lang="en-US" altLang="zh-CN" sz="2400" dirty="0">
                <a:hlinkClick r:id="rId3"/>
              </a:rPr>
              <a:t>http://microfluidics.cs.ucr.edu/dmfb_static_simulator/source_code_and_license.html</a:t>
            </a:r>
            <a:endParaRPr lang="en-US" altLang="zh-CN" sz="2400" dirty="0"/>
          </a:p>
          <a:p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16BFCD-40F0-4149-AF59-9C12F694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A27F-6A22-47B2-88EE-A21B3A70864C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3124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常见问题提示</a:t>
            </a:r>
            <a:endParaRPr lang="en-US" altLang="zh-CN"/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497887" cy="525621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 err="1">
                <a:solidFill>
                  <a:srgbClr val="FF0000"/>
                </a:solidFill>
              </a:rPr>
              <a:t>qt</a:t>
            </a:r>
            <a:r>
              <a:rPr lang="zh-CN" altLang="en-US" sz="2400" dirty="0">
                <a:solidFill>
                  <a:srgbClr val="FF0000"/>
                </a:solidFill>
              </a:rPr>
              <a:t>工程所在文件夹不要用中文路径和文件名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/>
              <a:t>缺省情况下，</a:t>
            </a:r>
            <a:r>
              <a:rPr lang="en-US" altLang="zh-CN" sz="2400" dirty="0" err="1"/>
              <a:t>ui</a:t>
            </a:r>
            <a:r>
              <a:rPr lang="zh-CN" altLang="en-US" sz="2400" dirty="0"/>
              <a:t>文件编译后所得文件（如</a:t>
            </a:r>
            <a:r>
              <a:rPr lang="en-US" altLang="zh-CN" sz="2400" dirty="0" err="1"/>
              <a:t>ui_mainwindow.h</a:t>
            </a:r>
            <a:r>
              <a:rPr lang="zh-CN" altLang="en-US" sz="2400" dirty="0"/>
              <a:t>）位于</a:t>
            </a:r>
            <a:r>
              <a:rPr lang="en-US" altLang="zh-CN" sz="2400" dirty="0"/>
              <a:t>build</a:t>
            </a:r>
            <a:r>
              <a:rPr lang="zh-CN" altLang="en-US" sz="2400" dirty="0"/>
              <a:t>文件夹中</a:t>
            </a:r>
            <a:endParaRPr lang="en-US" altLang="zh-CN" sz="2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/>
              <a:t>连续的</a:t>
            </a:r>
            <a:r>
              <a:rPr lang="en-US" altLang="zh-CN" sz="2400" dirty="0"/>
              <a:t>update</a:t>
            </a:r>
            <a:r>
              <a:rPr lang="zh-CN" altLang="en-US" sz="2400" dirty="0"/>
              <a:t>函数调用可能被合并，而无法实时改变显示结果，此时应该用</a:t>
            </a:r>
            <a:r>
              <a:rPr lang="en-US" altLang="zh-CN" sz="2400" dirty="0"/>
              <a:t>repaint</a:t>
            </a:r>
            <a:r>
              <a:rPr lang="zh-CN" altLang="en-US" sz="2400" dirty="0"/>
              <a:t>函数</a:t>
            </a:r>
            <a:endParaRPr lang="en-US" altLang="zh-CN" sz="2400" dirty="0"/>
          </a:p>
        </p:txBody>
      </p:sp>
      <p:sp>
        <p:nvSpPr>
          <p:cNvPr id="2662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AA44654-696E-4E47-AF6E-9C50F0C8A71A}" type="slidenum">
              <a:rPr lang="en-US" altLang="zh-CN"/>
              <a:pPr eaLnBrk="1" hangingPunct="1"/>
              <a:t>27</a:t>
            </a:fld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323528" y="3645024"/>
            <a:ext cx="8568952" cy="2376264"/>
          </a:xfrm>
        </p:spPr>
        <p:txBody>
          <a:bodyPr/>
          <a:lstStyle/>
          <a:p>
            <a:r>
              <a:rPr lang="zh-CN" altLang="en-US" sz="2800" dirty="0"/>
              <a:t>相关的问题，请与助教或老师联系：</a:t>
            </a:r>
            <a:br>
              <a:rPr lang="en-US" altLang="zh-CN" sz="2800" dirty="0"/>
            </a:br>
            <a:br>
              <a:rPr lang="en-US" altLang="zh-CN" sz="2800" dirty="0"/>
            </a:br>
            <a:r>
              <a:rPr lang="zh-CN" altLang="en-US" sz="2800" dirty="0"/>
              <a:t>助教：冀伟清</a:t>
            </a:r>
            <a:br>
              <a:rPr lang="zh-CN" altLang="en-US" sz="2800" dirty="0"/>
            </a:br>
            <a:r>
              <a:rPr lang="en-US" altLang="zh-CN" sz="2000" dirty="0"/>
              <a:t>Email: 674725808@qq.com</a:t>
            </a:r>
            <a:br>
              <a:rPr lang="en-US" altLang="zh-CN" sz="2000" dirty="0"/>
            </a:br>
            <a:r>
              <a:rPr lang="zh-CN" altLang="en-US" sz="2000" dirty="0"/>
              <a:t>电话：</a:t>
            </a:r>
            <a:r>
              <a:rPr lang="en-US" altLang="zh-CN" sz="2000" dirty="0"/>
              <a:t>17801050047</a:t>
            </a:r>
            <a:br>
              <a:rPr lang="en-US" altLang="zh-CN" sz="2000" dirty="0"/>
            </a:br>
            <a:r>
              <a:rPr lang="zh-CN" altLang="en-US" sz="2000" dirty="0"/>
              <a:t>实验室：东主楼</a:t>
            </a:r>
            <a:r>
              <a:rPr lang="en-US" altLang="zh-CN" sz="2000" dirty="0"/>
              <a:t>8</a:t>
            </a:r>
            <a:r>
              <a:rPr lang="zh-CN" altLang="en-US" sz="2000" dirty="0"/>
              <a:t>区</a:t>
            </a:r>
            <a:r>
              <a:rPr lang="en-US" altLang="zh-CN" sz="2000" dirty="0"/>
              <a:t>408</a:t>
            </a:r>
            <a:br>
              <a:rPr lang="en-US" altLang="zh-CN" sz="2000" dirty="0"/>
            </a:br>
            <a:endParaRPr lang="en-US" altLang="zh-CN" sz="24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28</a:t>
            </a:fld>
            <a:endParaRPr lang="en-US" altLang="zh-CN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11DB34-9D05-41D4-B064-DD20D2A4DAF6}"/>
              </a:ext>
            </a:extLst>
          </p:cNvPr>
          <p:cNvSpPr/>
          <p:nvPr/>
        </p:nvSpPr>
        <p:spPr>
          <a:xfrm>
            <a:off x="3436112" y="1844824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7030A0"/>
                </a:solidFill>
                <a:effectLst/>
              </a:rPr>
              <a:t>谢谢！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D3D32A5-D3A6-4A6E-9362-1D48C0A013F4}"/>
              </a:ext>
            </a:extLst>
          </p:cNvPr>
          <p:cNvSpPr txBox="1">
            <a:spLocks/>
          </p:cNvSpPr>
          <p:nvPr/>
        </p:nvSpPr>
        <p:spPr bwMode="auto">
          <a:xfrm>
            <a:off x="4535996" y="3645024"/>
            <a:ext cx="4608004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endParaRPr lang="en-US" altLang="zh-CN" sz="2800" kern="0" dirty="0"/>
          </a:p>
          <a:p>
            <a:br>
              <a:rPr lang="en-US" altLang="zh-CN" sz="2800" kern="0" dirty="0"/>
            </a:br>
            <a:r>
              <a:rPr lang="zh-CN" altLang="en-US" sz="2800" kern="0" dirty="0"/>
              <a:t>教师：姚海龙</a:t>
            </a:r>
            <a:br>
              <a:rPr lang="zh-CN" altLang="en-US" sz="2800" kern="0" dirty="0"/>
            </a:br>
            <a:r>
              <a:rPr lang="en-US" altLang="zh-CN" sz="2000" kern="0" dirty="0" err="1"/>
              <a:t>Email:hailongyao@tsinghua.edu.cn</a:t>
            </a:r>
            <a:br>
              <a:rPr lang="en-US" altLang="zh-CN" sz="2000" kern="0" dirty="0"/>
            </a:br>
            <a:r>
              <a:rPr lang="zh-CN" altLang="en-US" sz="2000" kern="0" dirty="0"/>
              <a:t>电话：</a:t>
            </a:r>
            <a:r>
              <a:rPr lang="en-US" altLang="zh-CN" sz="2000" kern="0" dirty="0"/>
              <a:t>13581598529</a:t>
            </a:r>
            <a:br>
              <a:rPr lang="en-US" altLang="zh-CN" sz="2000" kern="0" dirty="0"/>
            </a:br>
            <a:r>
              <a:rPr lang="zh-CN" altLang="en-US" sz="2000" kern="0" dirty="0"/>
              <a:t>实验室：东主楼</a:t>
            </a:r>
            <a:r>
              <a:rPr lang="en-US" altLang="zh-CN" sz="2000" kern="0" dirty="0"/>
              <a:t>8</a:t>
            </a:r>
            <a:r>
              <a:rPr lang="zh-CN" altLang="en-US" sz="2000" kern="0" dirty="0"/>
              <a:t>区</a:t>
            </a:r>
            <a:r>
              <a:rPr lang="en-US" altLang="zh-CN" sz="2000" kern="0" dirty="0"/>
              <a:t>406</a:t>
            </a:r>
            <a:br>
              <a:rPr lang="en-US" altLang="zh-CN" sz="2000" kern="0" dirty="0"/>
            </a:br>
            <a:endParaRPr lang="en-US" altLang="zh-CN" sz="2400" kern="0" dirty="0"/>
          </a:p>
        </p:txBody>
      </p:sp>
    </p:spTree>
    <p:extLst>
      <p:ext uri="{BB962C8B-B14F-4D97-AF65-F5344CB8AC3E}">
        <p14:creationId xmlns:p14="http://schemas.microsoft.com/office/powerpoint/2010/main" val="273271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微流控生物芯片技术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618612" cy="5256212"/>
          </a:xfrm>
        </p:spPr>
        <p:txBody>
          <a:bodyPr/>
          <a:lstStyle/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微流控生物芯片是把生物、化学、医学分析过程的样品制备、反应、分离、检测等基本操作单元集成到一块微米尺度的芯片上， 自动完成分析全过程。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3</a:t>
            </a:fld>
            <a:endParaRPr lang="en-US" altLang="zh-CN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ADD0F914-2E86-489E-BBC0-F5E767D70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28982"/>
            <a:ext cx="3957437" cy="260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F98516B8-84E6-4904-981E-1C15C6E3DC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206173"/>
              </p:ext>
            </p:extLst>
          </p:nvPr>
        </p:nvGraphicFramePr>
        <p:xfrm>
          <a:off x="4572000" y="3124398"/>
          <a:ext cx="4240343" cy="2676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文档" r:id="rId5" imgW="6876000" imgH="4343400" progId="Word.Document.8">
                  <p:embed/>
                </p:oleObj>
              </mc:Choice>
              <mc:Fallback>
                <p:oleObj name="文档" r:id="rId5" imgW="6876000" imgH="4343400" progId="Word.Document.8">
                  <p:embed/>
                  <p:pic>
                    <p:nvPicPr>
                      <p:cNvPr id="2048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124398"/>
                        <a:ext cx="4240343" cy="26762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328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数字微流控芯片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251520" y="1125538"/>
            <a:ext cx="8568952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数字微流控芯片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(DMFB)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利用液滴在疏水化表面的电润湿现象，通过控制微电极阵列上的电压变化，操作液滴进行移动</a:t>
            </a:r>
            <a:r>
              <a:rPr lang="en-US" altLang="zh-CN" sz="2400" dirty="0">
                <a:sym typeface="微软雅黑" panose="020B0503020204020204" pitchFamily="34" charset="-122"/>
              </a:rPr>
              <a:t>(Move)</a:t>
            </a:r>
            <a:r>
              <a:rPr lang="zh-CN" altLang="en-US" sz="2400" dirty="0">
                <a:sym typeface="微软雅黑" panose="020B0503020204020204" pitchFamily="34" charset="-122"/>
              </a:rPr>
              <a:t>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合并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(merge)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、分裂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(split)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和混合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(Mix)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24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4</a:t>
            </a:fld>
            <a:endParaRPr lang="en-US" altLang="zh-CN"/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701599" y="5652197"/>
            <a:ext cx="7866063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lnSpc>
                <a:spcPct val="90000"/>
              </a:lnSpc>
              <a:spcAft>
                <a:spcPct val="15000"/>
              </a:spcAft>
            </a:pPr>
            <a:r>
              <a:rPr lang="en-US" altLang="zh-CN" sz="1100" b="1" dirty="0"/>
              <a:t>[1] </a:t>
            </a:r>
            <a:r>
              <a:rPr lang="en-US" altLang="zh-CN" sz="1100" b="1" dirty="0" err="1"/>
              <a:t>Windh</a:t>
            </a:r>
            <a:r>
              <a:rPr lang="en-US" altLang="zh-CN" sz="1100" b="1" dirty="0"/>
              <a:t> S , </a:t>
            </a:r>
            <a:r>
              <a:rPr lang="en-US" altLang="zh-CN" sz="1100" b="1" dirty="0" err="1"/>
              <a:t>Phung</a:t>
            </a:r>
            <a:r>
              <a:rPr lang="en-US" altLang="zh-CN" sz="1100" b="1" dirty="0"/>
              <a:t> C , Grissom D T , et al. Performance Improvements and Congestion Reduction for Routing-Based Synthesis for Digital Microfluidic Biochips[J]. IEEE Transactions on Computer-Aided Design of Integrated Circuits and Systems, 2016, 36(1):41-54.   </a:t>
            </a:r>
            <a:endParaRPr lang="zh-CN" altLang="en-US" sz="11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2852936"/>
            <a:ext cx="7667549" cy="21867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49057" y="5138402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DMFB</a:t>
            </a:r>
            <a:r>
              <a:rPr lang="zh-CN" altLang="en-US" dirty="0"/>
              <a:t>结构示意</a:t>
            </a:r>
            <a:r>
              <a:rPr lang="en-US" altLang="zh-CN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20765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DMFB</a:t>
            </a:r>
            <a:r>
              <a:rPr lang="zh-CN" altLang="en-US" dirty="0"/>
              <a:t>指令集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618612" cy="5256212"/>
          </a:xfrm>
        </p:spPr>
        <p:txBody>
          <a:bodyPr numCol="2"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移动</a:t>
            </a:r>
            <a:r>
              <a:rPr lang="en-US" altLang="zh-CN" sz="2400" dirty="0">
                <a:sym typeface="微软雅黑" panose="020B0503020204020204" pitchFamily="34" charset="-122"/>
              </a:rPr>
              <a:t>(Move):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1100" dirty="0">
              <a:sym typeface="微软雅黑" panose="020B0503020204020204" pitchFamily="34" charset="-122"/>
            </a:endParaRPr>
          </a:p>
          <a:p>
            <a:pPr>
              <a:lnSpc>
                <a:spcPts val="2880"/>
              </a:lnSpc>
              <a:spcBef>
                <a:spcPts val="1200"/>
              </a:spcBef>
              <a:spcAft>
                <a:spcPts val="1200"/>
              </a:spcAft>
            </a:pPr>
            <a:endParaRPr lang="en-US" altLang="zh-CN" sz="1100" dirty="0">
              <a:sym typeface="微软雅黑" panose="020B0503020204020204" pitchFamily="34" charset="-122"/>
            </a:endParaRPr>
          </a:p>
          <a:p>
            <a:pPr>
              <a:lnSpc>
                <a:spcPts val="2880"/>
              </a:lnSpc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sym typeface="微软雅黑" panose="020B0503020204020204" pitchFamily="34" charset="-122"/>
            </a:endParaRPr>
          </a:p>
          <a:p>
            <a:pPr>
              <a:lnSpc>
                <a:spcPts val="288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合并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(Merge):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混合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(Mix):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zh-CN" altLang="en-US" sz="2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(Split):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5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1" b="3832"/>
          <a:stretch/>
        </p:blipFill>
        <p:spPr>
          <a:xfrm>
            <a:off x="1354187" y="1712864"/>
            <a:ext cx="1667108" cy="1800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51" y="1683120"/>
            <a:ext cx="1667108" cy="16194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4118925"/>
            <a:ext cx="2424140" cy="22213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429" y="4149080"/>
            <a:ext cx="2171700" cy="2162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2" y="188913"/>
            <a:ext cx="6048151" cy="792162"/>
          </a:xfrm>
        </p:spPr>
        <p:txBody>
          <a:bodyPr/>
          <a:lstStyle/>
          <a:p>
            <a:r>
              <a:rPr lang="en-US" altLang="zh-CN" dirty="0"/>
              <a:t>DMFB</a:t>
            </a:r>
            <a:r>
              <a:rPr lang="zh-CN" altLang="en-US" dirty="0"/>
              <a:t>液滴移动：静态约束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748712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除了需要合并的两个液滴，任意时刻两个液滴的距离不能小于</a:t>
            </a:r>
            <a:r>
              <a:rPr lang="en-US" altLang="zh-CN" sz="2400" dirty="0"/>
              <a:t>2</a:t>
            </a:r>
            <a:r>
              <a:rPr lang="zh-CN" altLang="en-US" sz="2400" dirty="0"/>
              <a:t>。如下图，当一个液滴的位置</a:t>
            </a:r>
            <a:r>
              <a:rPr lang="en-US" altLang="zh-CN" sz="2400" dirty="0"/>
              <a:t>(</a:t>
            </a:r>
            <a:r>
              <a:rPr lang="zh-CN" altLang="en-US" sz="2400" dirty="0"/>
              <a:t>蓝色液滴</a:t>
            </a:r>
            <a:r>
              <a:rPr lang="en-US" altLang="zh-CN" sz="2400" dirty="0"/>
              <a:t>)</a:t>
            </a:r>
            <a:r>
              <a:rPr lang="zh-CN" altLang="en-US" sz="2400" dirty="0"/>
              <a:t>确定后，若其他液滴的移动路线</a:t>
            </a:r>
            <a:r>
              <a:rPr lang="en-US" altLang="zh-CN" sz="2400" dirty="0"/>
              <a:t>(</a:t>
            </a:r>
            <a:r>
              <a:rPr lang="zh-CN" altLang="en-US" sz="2400" dirty="0"/>
              <a:t>黄色虚线</a:t>
            </a:r>
            <a:r>
              <a:rPr lang="en-US" altLang="zh-CN" sz="2400" dirty="0"/>
              <a:t>)</a:t>
            </a:r>
            <a:r>
              <a:rPr lang="zh-CN" altLang="en-US" sz="2400" dirty="0"/>
              <a:t>经过液滴的周围区域</a:t>
            </a:r>
            <a:r>
              <a:rPr lang="en-US" altLang="zh-CN" sz="2400" dirty="0"/>
              <a:t>(</a:t>
            </a:r>
            <a:r>
              <a:rPr lang="zh-CN" altLang="en-US" sz="2400" dirty="0"/>
              <a:t>周围</a:t>
            </a:r>
            <a:r>
              <a:rPr lang="en-US" altLang="zh-CN" sz="2400" dirty="0"/>
              <a:t>8</a:t>
            </a:r>
            <a:r>
              <a:rPr lang="zh-CN" altLang="en-US" sz="2400" dirty="0"/>
              <a:t>个粉色电极</a:t>
            </a:r>
            <a:r>
              <a:rPr lang="en-US" altLang="zh-CN" sz="2400" dirty="0"/>
              <a:t>)</a:t>
            </a:r>
            <a:r>
              <a:rPr lang="zh-CN" altLang="en-US" sz="2400" dirty="0"/>
              <a:t>，都会导致两个液滴意外混合或者污染。</a:t>
            </a:r>
            <a:endParaRPr lang="en-US" altLang="zh-CN" sz="24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zh-CN" altLang="en-US" sz="22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6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068960"/>
            <a:ext cx="3225849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1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2" y="188913"/>
            <a:ext cx="5688111" cy="792162"/>
          </a:xfrm>
        </p:spPr>
        <p:txBody>
          <a:bodyPr/>
          <a:lstStyle/>
          <a:p>
            <a:r>
              <a:rPr lang="en-US" altLang="zh-CN" dirty="0"/>
              <a:t>DMFB</a:t>
            </a:r>
            <a:r>
              <a:rPr lang="zh-CN" altLang="en-US" dirty="0"/>
              <a:t>液滴移动：动态约束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748712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由于不同液滴的移动速度不同，两个液滴同时移动时，可能在移动过程中出现液滴的距离小于</a:t>
            </a:r>
            <a:r>
              <a:rPr lang="en-US" altLang="zh-CN" sz="2400" dirty="0"/>
              <a:t>2</a:t>
            </a:r>
            <a:r>
              <a:rPr lang="zh-CN" altLang="en-US" sz="2400" dirty="0"/>
              <a:t>的情况</a:t>
            </a:r>
            <a:r>
              <a:rPr lang="en-US" altLang="zh-CN" sz="2400" dirty="0"/>
              <a:t> </a:t>
            </a:r>
            <a:r>
              <a:rPr lang="zh-CN" altLang="en-US" sz="2400" dirty="0"/>
              <a:t>。如下图，当红色与蓝色液滴同时向右移动，若红色液滴移动较快首先完成移动，而此时蓝色液滴还未移动，会导致两个液滴意外混合或者污染。</a:t>
            </a:r>
            <a:endParaRPr lang="en-US" altLang="zh-CN" sz="24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zh-CN" altLang="en-US" sz="22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7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070444"/>
            <a:ext cx="3165186" cy="302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2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DMFB</a:t>
            </a:r>
            <a:r>
              <a:rPr lang="zh-CN" altLang="en-US" dirty="0"/>
              <a:t>液滴移动约束公式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125538"/>
                <a:ext cx="8748712" cy="5256212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zh-CN" altLang="en-US" sz="24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代表液滴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dirty="0"/>
                  <a:t>在</a:t>
                </a:r>
                <a:r>
                  <a:rPr lang="en-US" altLang="zh-CN" sz="2400" dirty="0"/>
                  <a:t>t</a:t>
                </a:r>
                <a:r>
                  <a:rPr lang="zh-CN" altLang="en-US" sz="2400" dirty="0"/>
                  <a:t>时刻的位置。</a:t>
                </a:r>
                <a:endParaRPr lang="en-US" altLang="zh-CN" sz="24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zh-CN" altLang="en-US" sz="2400" dirty="0"/>
                  <a:t>静态约束：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𝒐𝒓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4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zh-CN" altLang="en-US" sz="2400" dirty="0"/>
                  <a:t>动态约束：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𝒐𝒓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sz="2400" dirty="0"/>
                  <a:t>)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CN" sz="2400" dirty="0"/>
                  <a:t>	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zh-CN" sz="2400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endParaRPr lang="zh-CN" altLang="en-US" sz="2200" dirty="0"/>
              </a:p>
            </p:txBody>
          </p:sp>
        </mc:Choice>
        <mc:Fallback xmlns="">
          <p:sp>
            <p:nvSpPr>
              <p:cNvPr id="512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125538"/>
                <a:ext cx="8748712" cy="5256212"/>
              </a:xfrm>
              <a:blipFill>
                <a:blip r:embed="rId3"/>
                <a:stretch>
                  <a:fillRect t="-1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8</a:t>
            </a:fld>
            <a:endParaRPr lang="en-US" altLang="zh-CN"/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701599" y="5652197"/>
            <a:ext cx="7866063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lnSpc>
                <a:spcPct val="90000"/>
              </a:lnSpc>
              <a:spcAft>
                <a:spcPct val="15000"/>
              </a:spcAft>
            </a:pPr>
            <a:r>
              <a:rPr lang="en-US" altLang="zh-CN" sz="1100" b="1" dirty="0"/>
              <a:t>[2] </a:t>
            </a:r>
            <a:r>
              <a:rPr lang="en-US" altLang="zh-CN" sz="1100" b="1" dirty="0" err="1"/>
              <a:t>Hailong</a:t>
            </a:r>
            <a:r>
              <a:rPr lang="en-US" altLang="zh-CN" sz="1100" b="1" dirty="0"/>
              <a:t> Yao, Qin Wang, </a:t>
            </a:r>
            <a:r>
              <a:rPr lang="en-US" altLang="zh-CN" sz="1100" b="1" dirty="0" err="1"/>
              <a:t>Yiren</a:t>
            </a:r>
            <a:r>
              <a:rPr lang="en-US" altLang="zh-CN" sz="1100" b="1" dirty="0"/>
              <a:t> Shen, </a:t>
            </a:r>
            <a:r>
              <a:rPr lang="en-US" altLang="zh-CN" sz="1100" b="1" dirty="0" err="1"/>
              <a:t>Tsung</a:t>
            </a:r>
            <a:r>
              <a:rPr lang="en-US" altLang="zh-CN" sz="1100" b="1" dirty="0"/>
              <a:t>-Yi Ho, </a:t>
            </a:r>
            <a:r>
              <a:rPr lang="en-US" altLang="zh-CN" sz="1100" b="1" dirty="0" err="1"/>
              <a:t>Yici</a:t>
            </a:r>
            <a:r>
              <a:rPr lang="en-US" altLang="zh-CN" sz="1100" b="1" dirty="0"/>
              <a:t> </a:t>
            </a:r>
            <a:r>
              <a:rPr lang="en-US" altLang="zh-CN" sz="1100" b="1" dirty="0" err="1"/>
              <a:t>Cai</a:t>
            </a:r>
            <a:r>
              <a:rPr lang="en-US" altLang="zh-CN" sz="1100" b="1" dirty="0"/>
              <a:t>, "Integrated Functional and Washing Routing Optimization for Cross-Contamination Removal in Digital Microfluidic Biochips," IEEE Transactions on Computer-Aided Design of Integrated Circuits (TCAD), vol. 35, no. 8, pp. 1283-1296, 2016. </a:t>
            </a:r>
            <a:endParaRPr lang="zh-CN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7200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3347864" y="3032919"/>
            <a:ext cx="2448272" cy="792162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dirty="0"/>
              <a:t>问题描述</a:t>
            </a:r>
            <a:endParaRPr lang="en-US" altLang="zh-CN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6178017"/>
      </p:ext>
    </p:extLst>
  </p:cSld>
  <p:clrMapOvr>
    <a:masterClrMapping/>
  </p:clrMapOvr>
</p:sld>
</file>

<file path=ppt/theme/theme1.xml><?xml version="1.0" encoding="utf-8"?>
<a:theme xmlns:a="http://schemas.openxmlformats.org/drawingml/2006/main" name="tsinghua-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tsinghua-template</Template>
  <TotalTime>6043</TotalTime>
  <Words>2107</Words>
  <Application>Microsoft Macintosh PowerPoint</Application>
  <PresentationFormat>On-screen Show (4:3)</PresentationFormat>
  <Paragraphs>167</Paragraphs>
  <Slides>28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微软雅黑</vt:lpstr>
      <vt:lpstr>Arial</vt:lpstr>
      <vt:lpstr>Cambria Math</vt:lpstr>
      <vt:lpstr>tsinghua-template</vt:lpstr>
      <vt:lpstr>文档</vt:lpstr>
      <vt:lpstr>第1周大作业： 数字微流控生物芯片 模拟界面</vt:lpstr>
      <vt:lpstr>问题背景</vt:lpstr>
      <vt:lpstr>微流控生物芯片技术</vt:lpstr>
      <vt:lpstr>数字微流控芯片</vt:lpstr>
      <vt:lpstr>DMFB指令集</vt:lpstr>
      <vt:lpstr>DMFB液滴移动：静态约束</vt:lpstr>
      <vt:lpstr>DMFB液滴移动：动态约束</vt:lpstr>
      <vt:lpstr>DMFB液滴移动约束公式</vt:lpstr>
      <vt:lpstr>问题描述</vt:lpstr>
      <vt:lpstr>问题描述</vt:lpstr>
      <vt:lpstr>用户界面系统基本功能要求一（3分）</vt:lpstr>
      <vt:lpstr>用户界面系统基本功能要求二（3分）</vt:lpstr>
      <vt:lpstr>用户界面系统基本功能要求二（3分）</vt:lpstr>
      <vt:lpstr>用户界面系统基本功能要求二（3分）</vt:lpstr>
      <vt:lpstr>用户界面系统基本功能要求二（3分）</vt:lpstr>
      <vt:lpstr>用户界面系统基本功能要求二（3分）</vt:lpstr>
      <vt:lpstr>用户界面系统基本功能要求二（3分）</vt:lpstr>
      <vt:lpstr>用户界面系统基本功能要求三（3分）</vt:lpstr>
      <vt:lpstr>用户界面系统基本功能要求四（2分）</vt:lpstr>
      <vt:lpstr>用户界面系统基本功能要求五（1分）</vt:lpstr>
      <vt:lpstr>用户界面系统基本功能要求六（1分）</vt:lpstr>
      <vt:lpstr>用户界面系统基本功能要求七（2分）</vt:lpstr>
      <vt:lpstr>用户界面系统基本功能要求七（2分）</vt:lpstr>
      <vt:lpstr>加分项（3分）</vt:lpstr>
      <vt:lpstr>大作业功能要求与评分</vt:lpstr>
      <vt:lpstr>参考链接</vt:lpstr>
      <vt:lpstr>常见问题提示</vt:lpstr>
      <vt:lpstr>相关的问题，请与助教或老师联系：  助教：冀伟清 Email: 674725808@qq.com 电话：17801050047 实验室：东主楼8区408 </vt:lpstr>
    </vt:vector>
  </TitlesOfParts>
  <Company>MSPRC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带外存储虚拟化系统演示</dc:title>
  <dc:creator>Administrator</dc:creator>
  <cp:lastModifiedBy>Microsoft Office User</cp:lastModifiedBy>
  <cp:revision>511</cp:revision>
  <dcterms:created xsi:type="dcterms:W3CDTF">2010-07-18T08:18:18Z</dcterms:created>
  <dcterms:modified xsi:type="dcterms:W3CDTF">2019-08-23T11:52:22Z</dcterms:modified>
</cp:coreProperties>
</file>